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3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B135BD-3A00-453E-BCA7-DE2C57E44C9E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8D245A-AD34-45F4-9AFF-9DA8446E3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5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3AE4B1-BF00-41EF-A3B6-62174CED09C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A381ED-5CB2-4596-8105-1B2A11451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5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3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5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9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8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7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9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6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8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1000">
              <a:srgbClr val="FFC000"/>
            </a:gs>
            <a:gs pos="77000">
              <a:srgbClr val="C00000"/>
            </a:gs>
            <a:gs pos="94000">
              <a:srgbClr val="C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1F64-38A5-4092-B89B-15DB64BD3763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0540-0FCE-4D39-9216-F9955B6B5B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7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2" y="256384"/>
            <a:ext cx="845435" cy="1138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97285" cy="4351158"/>
          </a:xfrm>
        </p:spPr>
        <p:txBody>
          <a:bodyPr>
            <a:normAutofit/>
          </a:bodyPr>
          <a:lstStyle/>
          <a:p>
            <a:r>
              <a:rPr lang="en-GB" sz="4800" dirty="0" err="1">
                <a:latin typeface="XCCW Joined 6a" panose="03050602040000000000" pitchFamily="66" charset="0"/>
              </a:rPr>
              <a:t>Brandhall</a:t>
            </a:r>
            <a:r>
              <a:rPr lang="en-GB" sz="4800" dirty="0">
                <a:latin typeface="XCCW Joined 6a" panose="03050602040000000000" pitchFamily="66" charset="0"/>
              </a:rPr>
              <a:t> Primary School </a:t>
            </a:r>
            <a:br>
              <a:rPr lang="en-GB" dirty="0">
                <a:latin typeface="XCCW Joined 6a" panose="03050602040000000000" pitchFamily="66" charset="0"/>
              </a:rPr>
            </a:br>
            <a:br>
              <a:rPr lang="en-GB" dirty="0">
                <a:latin typeface="XCCW Joined 6a" panose="03050602040000000000" pitchFamily="66" charset="0"/>
              </a:rPr>
            </a:br>
            <a:r>
              <a:rPr lang="en-GB" sz="3600" dirty="0">
                <a:latin typeface="XCCW Joined 6a" panose="03050602040000000000" pitchFamily="66" charset="0"/>
              </a:rPr>
              <a:t>Reading Workshop</a:t>
            </a:r>
            <a:br>
              <a:rPr lang="en-GB" sz="3600" dirty="0">
                <a:latin typeface="XCCW Joined 6a" panose="03050602040000000000" pitchFamily="66" charset="0"/>
              </a:rPr>
            </a:br>
            <a:br>
              <a:rPr lang="en-GB" sz="3600" dirty="0">
                <a:latin typeface="XCCW Joined 6a" panose="03050602040000000000" pitchFamily="66" charset="0"/>
              </a:rPr>
            </a:br>
            <a:r>
              <a:rPr lang="en-GB" sz="2800" dirty="0">
                <a:latin typeface="XCCW Joined 6a" panose="03050602040000000000" pitchFamily="66" charset="0"/>
              </a:rPr>
              <a:t>27.09.24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72" y="256384"/>
            <a:ext cx="845435" cy="1138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13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799823"/>
            <a:ext cx="107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476518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Resources</a:t>
            </a:r>
          </a:p>
        </p:txBody>
      </p:sp>
      <p:pic>
        <p:nvPicPr>
          <p:cNvPr id="1032" name="Picture 8" descr="Stamshaw Junior School - Bug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7" y="1437589"/>
            <a:ext cx="2317013" cy="231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4643" y="1122849"/>
            <a:ext cx="453361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XCCW Joined 6a" panose="03050602040000000000" pitchFamily="66" charset="0"/>
              </a:rPr>
              <a:t>Levelled reading book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r>
              <a:rPr lang="en-GB" dirty="0">
                <a:latin typeface="XCCW Joined 6a" panose="03050602040000000000" pitchFamily="66" charset="0"/>
              </a:rPr>
              <a:t>School Library book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r>
              <a:rPr lang="en-GB" dirty="0">
                <a:latin typeface="XCCW Joined 6a" panose="03050602040000000000" pitchFamily="66" charset="0"/>
              </a:rPr>
              <a:t>Class reading book (in school)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r>
              <a:rPr lang="en-GB" dirty="0">
                <a:latin typeface="XCCW Joined 6a" panose="03050602040000000000" pitchFamily="66" charset="0"/>
              </a:rPr>
              <a:t>Public libraries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r>
              <a:rPr lang="en-GB" dirty="0">
                <a:latin typeface="XCCW Joined 6a" panose="03050602040000000000" pitchFamily="66" charset="0"/>
              </a:rPr>
              <a:t>Kindle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r>
              <a:rPr lang="en-GB" dirty="0">
                <a:latin typeface="XCCW Joined 6a" panose="03050602040000000000" pitchFamily="66" charset="0"/>
              </a:rPr>
              <a:t>Audible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r>
              <a:rPr lang="en-GB" dirty="0">
                <a:latin typeface="XCCW Joined 6a" panose="03050602040000000000" pitchFamily="66" charset="0"/>
              </a:rPr>
              <a:t>YouTube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r>
              <a:rPr lang="en-GB" dirty="0">
                <a:latin typeface="XCCW Joined 6a" panose="03050602040000000000" pitchFamily="66" charset="0"/>
              </a:rPr>
              <a:t>Webpages, newspapers, etc.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endParaRPr lang="en-GB" dirty="0">
              <a:latin typeface="XCCW Joined 6a" panose="03050602040000000000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218501-2942-43CA-A59D-8E9229D46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208" y="4137304"/>
            <a:ext cx="1917427" cy="1595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08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799823"/>
            <a:ext cx="107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1722" y="491840"/>
            <a:ext cx="6268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Bug Club/Serial Mash</a:t>
            </a:r>
          </a:p>
        </p:txBody>
      </p:sp>
      <p:pic>
        <p:nvPicPr>
          <p:cNvPr id="1032" name="Picture 8" descr="Stamshaw Junior School - Bug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08" y="324108"/>
            <a:ext cx="1475715" cy="14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085" y="1122849"/>
            <a:ext cx="10701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Chance to read online – not just decoding!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Lots of comprehension.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Shares results with class teachers – book bands.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Auto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School code – r7t6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Logins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Why </a:t>
            </a:r>
            <a:r>
              <a:rPr lang="en-GB" sz="2400" dirty="0" err="1">
                <a:latin typeface="XCCW Joined 6a" panose="03050602040000000000" pitchFamily="66" charset="0"/>
              </a:rPr>
              <a:t>BugClub</a:t>
            </a:r>
            <a:r>
              <a:rPr lang="en-GB" sz="2400" dirty="0">
                <a:latin typeface="XCCW Joined 6a" panose="03050602040000000000" pitchFamily="66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Serial Mash – choice – online, lots of examples of non-fiction. Activities!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799823"/>
            <a:ext cx="107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7851" y="476518"/>
            <a:ext cx="271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Bug Club</a:t>
            </a:r>
          </a:p>
        </p:txBody>
      </p:sp>
      <p:pic>
        <p:nvPicPr>
          <p:cNvPr id="1032" name="Picture 8" descr="Stamshaw Junior School - Bug 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08" y="324108"/>
            <a:ext cx="1475715" cy="14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00" y="1257554"/>
            <a:ext cx="5400000" cy="3377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433" y="3275538"/>
            <a:ext cx="5400000" cy="28684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712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799823"/>
            <a:ext cx="107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7851" y="476518"/>
            <a:ext cx="348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Serial Mash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DCDA0-00AD-4E35-B7BC-D0165AEFE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2564994"/>
            <a:ext cx="9389972" cy="406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5ECA7-DE85-4C2B-A2E4-422D78EAC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975" y="1283281"/>
            <a:ext cx="10501579" cy="195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660FCF-7028-41CB-83C3-D471B63DA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74" y="196034"/>
            <a:ext cx="1917427" cy="1595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85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799823"/>
            <a:ext cx="107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7851" y="476518"/>
            <a:ext cx="348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Serial Mash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660FCF-7028-41CB-83C3-D471B63DA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74" y="196034"/>
            <a:ext cx="1917427" cy="1595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990A3-4954-4EFB-877B-DB4A32B07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74" y="1791333"/>
            <a:ext cx="7779657" cy="2695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A6237-A522-4EAB-8368-CB74DCA0F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483" y="4286543"/>
            <a:ext cx="6647543" cy="2277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68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799823"/>
            <a:ext cx="1070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7444" y="2742656"/>
            <a:ext cx="8395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XCCW Joined 6a" panose="03050602040000000000" pitchFamily="66" charset="0"/>
              </a:rPr>
              <a:t>Any questions?</a:t>
            </a:r>
          </a:p>
          <a:p>
            <a:pPr algn="ctr"/>
            <a:r>
              <a:rPr lang="en-GB" sz="2800" dirty="0">
                <a:latin typeface="XCCW Joined 6a" panose="03050602040000000000" pitchFamily="66" charset="0"/>
              </a:rPr>
              <a:t>Feel free to stay behind and ask after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48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571223"/>
            <a:ext cx="69781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National Curriculum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What do we do here at </a:t>
            </a:r>
            <a:r>
              <a:rPr lang="en-GB" sz="2400" dirty="0" err="1">
                <a:latin typeface="XCCW Joined 6a" panose="03050602040000000000" pitchFamily="66" charset="0"/>
              </a:rPr>
              <a:t>Brandhall</a:t>
            </a:r>
            <a:r>
              <a:rPr lang="en-GB" sz="2400" dirty="0">
                <a:latin typeface="XCCW Joined 6a" panose="03050602040000000000" pitchFamily="66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Why is it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What do the professionals say?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What do we do at </a:t>
            </a:r>
            <a:r>
              <a:rPr lang="en-GB" sz="2400" dirty="0" err="1">
                <a:latin typeface="XCCW Joined 6a" panose="03050602040000000000" pitchFamily="66" charset="0"/>
              </a:rPr>
              <a:t>Brandhall</a:t>
            </a:r>
            <a:r>
              <a:rPr lang="en-GB" sz="2400" dirty="0">
                <a:latin typeface="XCCW Joined 6a" panose="03050602040000000000" pitchFamily="66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How do I get my child to read?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476518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Aims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56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571223"/>
            <a:ext cx="47371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National Curriculum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Word reading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Comprehension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476518"/>
            <a:ext cx="5731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National Curriculum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3283"/>
          <a:stretch/>
        </p:blipFill>
        <p:spPr>
          <a:xfrm>
            <a:off x="914399" y="3958589"/>
            <a:ext cx="5400000" cy="1788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543445"/>
            <a:ext cx="4667250" cy="5457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05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571223"/>
            <a:ext cx="3052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Reading Gems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476518"/>
            <a:ext cx="8584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What do we do at </a:t>
            </a:r>
            <a:r>
              <a:rPr lang="en-GB" sz="3600" u="sng" dirty="0" err="1">
                <a:latin typeface="XCCW Joined 6a" panose="03050602040000000000" pitchFamily="66" charset="0"/>
              </a:rPr>
              <a:t>Brandhall</a:t>
            </a:r>
            <a:r>
              <a:rPr lang="en-GB" sz="3600" u="sng" dirty="0">
                <a:latin typeface="XCCW Joined 6a" panose="03050602040000000000" pitchFamily="66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171386"/>
            <a:ext cx="10208894" cy="3500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44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0611" y="1571223"/>
            <a:ext cx="10701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Cognitive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Empathy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Gaining deeper 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Building stronger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Improved literary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More extensive 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Greater concentration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9" y="476518"/>
            <a:ext cx="7503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Why is reading important?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575" y="4697253"/>
            <a:ext cx="1857375" cy="176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912" y="5001393"/>
            <a:ext cx="2115663" cy="1457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59" y="5627826"/>
            <a:ext cx="2955853" cy="831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53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799823"/>
            <a:ext cx="10701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Their vocabulary is larger and more extensive.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They perform better academically.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Their imagination can run wild.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Their creativity skills develop.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They develop empathy.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They gain a deeper understanding of their world.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Their concentration levels improve.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 parent and child bond improves.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Their cognitive development is supported.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XCCW Joined 6a" panose="03050602040000000000" pitchFamily="66" charset="0"/>
              </a:rPr>
              <a:t>Their social skills and interaction improve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9" y="476518"/>
            <a:ext cx="907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What do the professionals say?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15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1537273"/>
            <a:ext cx="107013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Salford – as and when needed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NTS Reading Test – 3 times a year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Weekly whole class reading sessions (Gems/LW)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Comprehension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1:1 reading with children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3x week minimum reading for pleasure sessions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Curiosity approach and rotation of books.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Word of the week for language acquisition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Dictionary/Thesaurus work within English lessons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High quality texts for </a:t>
            </a:r>
            <a:r>
              <a:rPr lang="en-GB" sz="2400" b="1" dirty="0">
                <a:latin typeface="XCCW Joined 6a" panose="03050602040000000000" pitchFamily="66" charset="0"/>
              </a:rPr>
              <a:t>every</a:t>
            </a:r>
            <a:r>
              <a:rPr lang="en-GB" sz="2400" dirty="0">
                <a:latin typeface="XCCW Joined 6a" panose="03050602040000000000" pitchFamily="66" charset="0"/>
              </a:rPr>
              <a:t> English unit.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476518"/>
            <a:ext cx="887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What do we do at </a:t>
            </a:r>
            <a:r>
              <a:rPr lang="en-GB" sz="3600" u="sng" dirty="0" err="1">
                <a:latin typeface="XCCW Joined 6a" panose="03050602040000000000" pitchFamily="66" charset="0"/>
              </a:rPr>
              <a:t>Brandhall</a:t>
            </a:r>
            <a:r>
              <a:rPr lang="en-GB" sz="3600" u="sng" dirty="0">
                <a:latin typeface="XCCW Joined 6a" panose="03050602040000000000" pitchFamily="66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22" y="404179"/>
            <a:ext cx="1067116" cy="1437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93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476518"/>
            <a:ext cx="887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What do we do at </a:t>
            </a:r>
            <a:r>
              <a:rPr lang="en-GB" sz="3600" u="sng" dirty="0" err="1">
                <a:latin typeface="XCCW Joined 6a" panose="03050602040000000000" pitchFamily="66" charset="0"/>
              </a:rPr>
              <a:t>Brandhall</a:t>
            </a:r>
            <a:r>
              <a:rPr lang="en-GB" sz="3600" u="sng" dirty="0">
                <a:latin typeface="XCCW Joined 6a" panose="03050602040000000000" pitchFamily="66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22" y="404179"/>
            <a:ext cx="1067116" cy="14373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361FCF-F91C-48ED-B3F6-D8F09838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492" y="1409432"/>
            <a:ext cx="3981450" cy="4972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48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948" y="1995765"/>
            <a:ext cx="10701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Start off with something they enjoy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Use yourself as an example – reading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Make it part of the routine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Talk about the books they’ve read.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Different genres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Re-read their favourite book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Limit distractions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Read yourself!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3566" y="429865"/>
            <a:ext cx="9280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XCCW Joined 6a" panose="03050602040000000000" pitchFamily="66" charset="0"/>
              </a:rPr>
              <a:t>How do I get my child to read </a:t>
            </a:r>
          </a:p>
          <a:p>
            <a:pPr algn="ctr"/>
            <a:r>
              <a:rPr lang="en-GB" sz="3600" u="sng" dirty="0">
                <a:latin typeface="XCCW Joined 6a" panose="03050602040000000000" pitchFamily="66" charset="0"/>
              </a:rPr>
              <a:t>at least three times a week?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520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381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XCCW Joined 6a</vt:lpstr>
      <vt:lpstr>Office Theme</vt:lpstr>
      <vt:lpstr>Brandhall Primary School   Reading Workshop  27.09.24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L. Hart</dc:creator>
  <cp:lastModifiedBy>Mr D. O'Connor</cp:lastModifiedBy>
  <cp:revision>173</cp:revision>
  <cp:lastPrinted>2018-11-06T14:53:10Z</cp:lastPrinted>
  <dcterms:created xsi:type="dcterms:W3CDTF">2017-09-03T16:36:46Z</dcterms:created>
  <dcterms:modified xsi:type="dcterms:W3CDTF">2024-09-25T10:12:35Z</dcterms:modified>
</cp:coreProperties>
</file>